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6" r:id="rId4"/>
    <p:sldId id="283" r:id="rId5"/>
    <p:sldId id="286" r:id="rId6"/>
    <p:sldId id="258" r:id="rId7"/>
    <p:sldId id="257" r:id="rId8"/>
    <p:sldId id="287" r:id="rId9"/>
    <p:sldId id="288" r:id="rId10"/>
    <p:sldId id="259" r:id="rId11"/>
    <p:sldId id="261" r:id="rId12"/>
    <p:sldId id="294" r:id="rId13"/>
    <p:sldId id="289" r:id="rId14"/>
    <p:sldId id="284" r:id="rId15"/>
    <p:sldId id="285" r:id="rId16"/>
    <p:sldId id="290" r:id="rId17"/>
    <p:sldId id="292" r:id="rId18"/>
    <p:sldId id="291" r:id="rId19"/>
    <p:sldId id="293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6FAE0A-EEF2-4E8E-A591-F5D97251B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BCB0A1-DA25-4394-B2ED-546B26C664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F7E0A7-17A8-4085-B359-D1A018775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09/11/2024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9E8082-E51A-4288-927C-E6772D22F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F82943-212A-49B8-8093-B5F27273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83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5247D3-3F47-4CE5-8079-34CF7F135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49B273-3DEC-43AB-B704-41F4334A93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550413-B18D-4F25-8937-9C734D66D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09/11/2024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02B0CE-A129-47D8-B8D6-E70677303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5435EE-BD1A-44AA-88D7-F205E6C37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207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8703400-14AF-4431-A8FD-A87D7E2502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F7AB173-6DBF-4956-9B4F-5EC0236B5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1AC556-5B89-4302-9A88-5FA0AEEBF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09/11/2024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AC1706-1A15-45FF-84BE-A4FA60D5E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AB380B-7A36-44CB-A386-6F09AB941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696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09/11/2024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6370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09/11/2024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8086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09/11/2024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5022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09/11/2024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1430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09/11/2024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1392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09/11/2024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431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09/11/2024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356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09/11/2024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350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7B419A-4C87-43CE-85E4-81A906676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B07A24-1396-49F4-9373-FCA5D2DEB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F51D1A-012F-4AAC-9CCA-337BDD729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09/11/2024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613E7B-94FC-49EE-87D8-3AAF1EE59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3F082C-51CE-4969-8DF3-A71FE6A3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8583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09/11/2024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4141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09/11/2024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3004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09/11/2024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66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A802A6-E527-43B2-85E1-77A0CCEBA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FEB4C6-2664-4645-971F-6CBDF9352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05C45C-561A-4D76-BBC3-A2D86055E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09/11/2024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9046D8-4BAD-4BFA-9EE3-1C763B11E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DE7E47-E68B-4F7A-9E8B-DD69A386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1862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A58573-EA6B-49DB-BAA9-167B2498C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428631-2E40-4051-A0D9-984DCB15A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682AF10-8288-4709-8482-AEDAC1373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548E8DF-45F2-4733-90FF-96286003C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09/11/2024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AFE2AE-6D23-4A25-9123-3AB733CFF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CB1B08B-AE41-430A-A79B-A64A85665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8920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11CCE7-A3C1-49F1-9803-7B15CE463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F3E763-674B-4F42-8F84-EBBA7BA7F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4456F4C-FAB8-4CFE-9181-0A69B7C17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06878AC-132F-402F-975E-238F6F2066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ABB8D84-EAFF-462B-9E06-AAFACCCD12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AD5C894-37EF-4D56-B598-1BBB29CB4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09/11/2024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5A1D019-42DE-4C54-909F-9221D9149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B942A20-DDA3-42E1-8CD5-DA66CE95E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292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C69140-B7AC-40A3-BF65-50FECD712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2603A9-C0A9-449E-B396-C5B1B312E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09/11/2024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547D30A-4B10-4A4F-A466-6F035E9D4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7E9740B-DFDC-45FC-95E2-3E7EE6D1D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96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E75E4BE-8A0D-449F-98D4-AEAFB02D5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09/11/2024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6CBCAEE-FD64-4172-9B37-EBA3BB357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DFD1AB-D56B-4F2F-84F4-A58A51CF3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903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5B6BEE-8B7B-4808-B5C7-E56631341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EB28-8D2A-47ED-9DB1-A481B32B1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34D0B46-9CA9-4161-B449-38EBAFF5E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6B5BE-8809-4421-A355-2A1BEBF18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09/11/2024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BC55B81-E9A7-4162-A898-F1AE7633A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B9B9EC-3DC5-4C07-8227-FB6424742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170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BF9908-428F-4F4C-A842-0FCD97D58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A4B67F5-D01D-4F88-BCD0-DE542054E6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4BC12C-CDB3-421E-89C2-1D160CF69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ABFCCDA-C852-43AC-9BB9-CD72E5CA9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09/11/2024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B1FBB11-C5C4-4D6E-B83C-178E81D4A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E7155BA-A5EA-47A0-BFB7-D217BF90E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6021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FA2A3E6-34B6-4B2C-B164-314F14A07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DFD929-4974-40C0-AAF6-6D8824C28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D1941D-8BC5-4218-84FB-1E531C51E4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9F3FE-818F-4C84-87D8-FE8920447649}" type="datetimeFigureOut">
              <a:rPr lang="fr-FR" smtClean="0"/>
              <a:t>09/11/2024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AD688B-918E-4812-8C81-87033C7C3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371B64-B344-4B67-A0AD-6EE85D95C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121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53A44-B52E-476E-A9B9-D3D3C91BFB27}" type="datetimeFigureOut">
              <a:rPr lang="fr-FR" smtClean="0"/>
              <a:t>09/11/2024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1515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6F97755-2F01-4CB5-B15D-C3E42E380C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AC83551-EEF2-4DE4-A0B7-84E85C3ABC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1738" y="3170856"/>
            <a:ext cx="4330262" cy="1834056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Business start-up </a:t>
            </a:r>
            <a:r>
              <a:rPr lang="fr-FR" sz="4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</a:t>
            </a:r>
            <a:br>
              <a:rPr lang="fr-FR" sz="1100" dirty="0"/>
            </a:br>
            <a:endParaRPr lang="fr-FR" sz="4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7672FC-766F-440E-AF3F-8D6A7696E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834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6149D4E-EA3E-42F8-8947-F60A17E4BB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1575" b="287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94A17EB-A8EC-4BE1-BE8D-FAE7D83FA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Legal </a:t>
            </a:r>
            <a:r>
              <a:rPr lang="fr-FR" sz="4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</a:t>
            </a:r>
            <a:r>
              <a:rPr lang="fr-FR" sz="4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F4A9DD-E7D3-4825-92BB-264F7D740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en-US" sz="2000" b="1" dirty="0"/>
              <a:t>significant impact on both your business and your personal and family life</a:t>
            </a:r>
            <a:endParaRPr lang="en-US" sz="2000" dirty="0"/>
          </a:p>
          <a:p>
            <a:pPr marL="0" indent="0">
              <a:buNone/>
            </a:pPr>
            <a:endParaRPr lang="fr-FR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 to consider before choosing it :</a:t>
            </a:r>
          </a:p>
          <a:p>
            <a:pPr marL="0" indent="0">
              <a:buNone/>
            </a:pPr>
            <a:r>
              <a:rPr lang="en-US" sz="2000" b="1" dirty="0"/>
              <a:t>- your company's activities,</a:t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- your financial and family concerns,</a:t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- but also the image you wish to project of your company...</a:t>
            </a:r>
            <a:endParaRPr lang="en-US" sz="2000" dirty="0"/>
          </a:p>
          <a:p>
            <a:pPr marL="0" indent="0">
              <a:buNone/>
            </a:pPr>
            <a:endParaRPr lang="en-US" sz="20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fr-FR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2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8D85DD50-1A07-FE31-CF12-A836E2988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My Business Plan </a:t>
            </a:r>
          </a:p>
        </p:txBody>
      </p:sp>
      <p:pic>
        <p:nvPicPr>
          <p:cNvPr id="3" name="Image 2" descr="Une image contenant texte, capture d’écran, nombre, Police&#10;&#10;Description générée automatiquement">
            <a:extLst>
              <a:ext uri="{FF2B5EF4-FFF2-40B4-BE49-F238E27FC236}">
                <a16:creationId xmlns:a16="http://schemas.microsoft.com/office/drawing/2014/main" id="{A665D1DD-7C43-5CA3-8DCD-A86A84E88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791" y="306928"/>
            <a:ext cx="5994959" cy="644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91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A49246B-1D78-4D4C-B710-926D021D67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87" r="18288" b="90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2A2DB73-6A58-4926-9E9F-8E091A73A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42" y="571310"/>
            <a:ext cx="4062643" cy="104340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financial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file</a:t>
            </a:r>
            <a:br>
              <a:rPr lang="fr-FR" sz="1400" dirty="0"/>
            </a:br>
            <a:endParaRPr lang="fr-F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0779E4-D801-4FFA-BAE8-CC92BC5C3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992" y="1809750"/>
            <a:ext cx="5014534" cy="3276599"/>
          </a:xfrm>
        </p:spPr>
        <p:txBody>
          <a:bodyPr anchor="t">
            <a:normAutofit/>
          </a:bodyPr>
          <a:lstStyle/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 the Excel file, explaining your figures in detail and demonstrating the financial viability of the project.</a:t>
            </a:r>
            <a:b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-Income statement</a:t>
            </a:r>
            <a:b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-Balance sheet</a:t>
            </a:r>
            <a:b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-Financing plan</a:t>
            </a:r>
            <a:b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07668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http://www.fimm.fr/content/produits/docs/catalogue-general-fimm-2017-2018_1_produits1484302496.jpg">
            <a:extLst>
              <a:ext uri="{FF2B5EF4-FFF2-40B4-BE49-F238E27FC236}">
                <a16:creationId xmlns:a16="http://schemas.microsoft.com/office/drawing/2014/main" id="{06DAC2C7-3BE3-48F0-B9BD-9FCF3D4F50D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" r="-1" b="19099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56DEDC2-A1C3-4550-BCC5-DD1591D7B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62" y="608055"/>
            <a:ext cx="4488693" cy="1676603"/>
          </a:xfrm>
        </p:spPr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4"/>
                </a:solidFill>
              </a:rPr>
              <a:t>Produce</a:t>
            </a:r>
            <a:r>
              <a:rPr lang="fr-FR" b="1" dirty="0">
                <a:solidFill>
                  <a:schemeClr val="accent4"/>
                </a:solidFill>
              </a:rPr>
              <a:t> a data </a:t>
            </a:r>
            <a:r>
              <a:rPr lang="fr-FR" b="1" dirty="0" err="1">
                <a:solidFill>
                  <a:schemeClr val="accent4"/>
                </a:solidFill>
              </a:rPr>
              <a:t>sheet</a:t>
            </a:r>
            <a:br>
              <a:rPr lang="fr-FR" dirty="0"/>
            </a:br>
            <a:endParaRPr lang="fr-FR" b="1" dirty="0">
              <a:solidFill>
                <a:schemeClr val="accent4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37A72D-0096-4D73-A97E-2573D0D38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51466" cy="2599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Present the technical aspects of the product or service, draw up plans, present the functionalities...</a:t>
            </a:r>
            <a:endParaRPr lang="en-US" sz="2000" dirty="0"/>
          </a:p>
          <a:p>
            <a:pPr marL="0" indent="0">
              <a:buNone/>
            </a:pP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549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http://img.archiexpo.fr/pdf/repository_ae/59398/fiche-technique-x-perco-250525_1b.jpg">
            <a:extLst>
              <a:ext uri="{FF2B5EF4-FFF2-40B4-BE49-F238E27FC236}">
                <a16:creationId xmlns:a16="http://schemas.microsoft.com/office/drawing/2014/main" id="{002C0514-273C-484F-9B04-8FFA299CFB5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5" r="1" b="32876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8140078-3AC6-4468-A8E3-7B67192B9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049" y="2754157"/>
            <a:ext cx="3651467" cy="167660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Example of a data sheet</a:t>
            </a:r>
            <a:br>
              <a:rPr lang="en-US" dirty="0"/>
            </a:br>
            <a:endParaRPr lang="fr-FR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312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F9080946-53B6-22A6-1A6C-18DB6EAB9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478643"/>
            <a:ext cx="11268075" cy="590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53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153394-033E-458A-83DD-F6A560A08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E567F4E2-E355-E021-5352-6BC95F330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07AC800-9976-50DD-EA4B-97C462C34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41" y="365125"/>
            <a:ext cx="11151317" cy="5287519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00975AA1-67C6-7AE7-A54E-C9CB18DDB5ED}"/>
              </a:ext>
            </a:extLst>
          </p:cNvPr>
          <p:cNvSpPr/>
          <p:nvPr/>
        </p:nvSpPr>
        <p:spPr>
          <a:xfrm>
            <a:off x="2253479" y="4964177"/>
            <a:ext cx="6619875" cy="164680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All the documents can be downloaded </a:t>
            </a:r>
            <a:r>
              <a:rPr lang="en-US" b="1" dirty="0"/>
              <a:t>from:</a:t>
            </a:r>
            <a:endParaRPr lang="en-US" dirty="0"/>
          </a:p>
          <a:p>
            <a:pPr algn="ctr"/>
            <a:r>
              <a:rPr lang="fr-FR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fr-F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projet2050.net</a:t>
            </a:r>
          </a:p>
        </p:txBody>
      </p:sp>
    </p:spTree>
    <p:extLst>
      <p:ext uri="{BB962C8B-B14F-4D97-AF65-F5344CB8AC3E}">
        <p14:creationId xmlns:p14="http://schemas.microsoft.com/office/powerpoint/2010/main" val="374987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6440ED9-A593-41C4-9BEC-A4F326DBBE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65" b="53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F386E0-0A6A-4923-BA47-A5A7C80F7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b="1" dirty="0">
                <a:solidFill>
                  <a:schemeClr val="accent4"/>
                </a:solidFill>
              </a:rPr>
              <a:t>Come</a:t>
            </a:r>
            <a:r>
              <a:rPr lang="en-US" sz="3200" dirty="0">
                <a:solidFill>
                  <a:schemeClr val="accent4"/>
                </a:solidFill>
              </a:rPr>
              <a:t> up with an </a:t>
            </a:r>
            <a:r>
              <a:rPr lang="en-US" sz="3200" b="1" dirty="0">
                <a:solidFill>
                  <a:schemeClr val="accent4"/>
                </a:solidFill>
              </a:rPr>
              <a:t>idea to launch the product...</a:t>
            </a:r>
            <a:br>
              <a:rPr lang="en-US" sz="1200" dirty="0"/>
            </a:br>
            <a:endParaRPr lang="en-US" sz="3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37120F-CFBE-48D0-A0F7-A05637BE8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sz="2400" b="1" dirty="0"/>
              <a:t>Groups of 2 or 3 students</a:t>
            </a:r>
            <a:endParaRPr lang="en-US" sz="2400" dirty="0"/>
          </a:p>
          <a:p>
            <a:pPr marL="0" indent="0" algn="ctr">
              <a:buNone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fr-FR" sz="2400" b="1" dirty="0"/>
              <a:t>And </a:t>
            </a:r>
            <a:r>
              <a:rPr lang="fr-FR" sz="2400" b="1" dirty="0" err="1"/>
              <a:t>now</a:t>
            </a:r>
            <a:r>
              <a:rPr lang="fr-FR" sz="2400" b="1" dirty="0"/>
              <a:t> to </a:t>
            </a:r>
            <a:r>
              <a:rPr lang="fr-FR" sz="2400" b="1" dirty="0" err="1"/>
              <a:t>work</a:t>
            </a:r>
            <a:endParaRPr lang="fr-FR" sz="2400" dirty="0"/>
          </a:p>
          <a:p>
            <a:pPr marL="0" indent="0" algn="ctr">
              <a:buNone/>
            </a:pPr>
            <a:endParaRPr lang="en-US" sz="24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984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EBD8E6C-9982-4B6C-99E6-8BAE09AEC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4023360" cy="1719072"/>
          </a:xfrm>
        </p:spPr>
        <p:txBody>
          <a:bodyPr anchor="b">
            <a:normAutofit/>
          </a:bodyPr>
          <a:lstStyle/>
          <a:p>
            <a:r>
              <a:rPr lang="fr-FR" sz="3800" b="1" dirty="0"/>
              <a:t>Contents of the file</a:t>
            </a:r>
            <a:br>
              <a:rPr lang="fr-FR" sz="3800" dirty="0"/>
            </a:br>
            <a:endParaRPr lang="fr-FR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A78FAD-64B1-4091-8E88-3EA7CCB9C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000" b="1" dirty="0"/>
              <a:t>- Business Canvas</a:t>
            </a:r>
            <a:br>
              <a:rPr lang="en-US" sz="2000" dirty="0"/>
            </a:br>
            <a:endParaRPr lang="en-US" sz="2000" dirty="0"/>
          </a:p>
          <a:p>
            <a:r>
              <a:rPr lang="en-US" sz="2000" b="1" dirty="0"/>
              <a:t>- Business plan</a:t>
            </a:r>
            <a:br>
              <a:rPr lang="en-US" sz="2000" dirty="0"/>
            </a:br>
            <a:endParaRPr lang="en-US" sz="2000" dirty="0"/>
          </a:p>
          <a:p>
            <a:r>
              <a:rPr lang="en-US" sz="2000" b="1" dirty="0"/>
              <a:t>- SWOT matrix</a:t>
            </a:r>
            <a:br>
              <a:rPr lang="en-US" sz="2000" dirty="0"/>
            </a:br>
            <a:endParaRPr lang="en-US" sz="2000" dirty="0"/>
          </a:p>
          <a:p>
            <a:r>
              <a:rPr lang="en-US" sz="2000" b="1" dirty="0"/>
              <a:t>- Financial file for first year of business (income statement, balance sheet, etc.)</a:t>
            </a:r>
            <a:endParaRPr lang="en-US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</p:txBody>
      </p:sp>
      <p:pic>
        <p:nvPicPr>
          <p:cNvPr id="6" name="Image 5" descr="Une image contenant texte, fournitures de bureau, outil d’écriture&#10;&#10;Description générée automatiquement">
            <a:extLst>
              <a:ext uri="{FF2B5EF4-FFF2-40B4-BE49-F238E27FC236}">
                <a16:creationId xmlns:a16="http://schemas.microsoft.com/office/drawing/2014/main" id="{FA8CCDDB-F8B7-E468-44D8-D1797990D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667512"/>
            <a:ext cx="6903720" cy="552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0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8906BD7-E162-4EFF-B357-6ED6D7174D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552745B-9D88-4B70-B2CE-F99055B438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834" y="1065862"/>
            <a:ext cx="4151365" cy="472627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sz="3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Writing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 product launch file</a:t>
            </a:r>
            <a:b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800" dirty="0"/>
            </a:br>
            <a:br>
              <a:rPr lang="en-US" sz="2200" b="1" dirty="0">
                <a:solidFill>
                  <a:srgbClr val="FFC000"/>
                </a:solidFill>
                <a:latin typeface="+mn-lt"/>
              </a:rPr>
            </a:br>
            <a:r>
              <a:rPr lang="en-US" sz="2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bri"/>
              </a:rPr>
              <a:t>1. </a:t>
            </a:r>
            <a:r>
              <a:rPr lang="en-US" sz="22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bri"/>
              </a:rPr>
              <a:t>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Present the company's business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plan</a:t>
            </a:r>
            <a:br>
              <a:rPr lang="en-US" sz="800" dirty="0"/>
            </a:br>
            <a:b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</a:br>
            <a:b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</a:br>
            <a:r>
              <a:rPr lang="en-US" sz="22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bri"/>
              </a:rPr>
              <a:t>2</a:t>
            </a:r>
            <a:r>
              <a:rPr lang="fr-FR" sz="2200" b="1" dirty="0">
                <a:latin typeface="Callbri"/>
              </a:rPr>
              <a:t> Complete the Financial documents</a:t>
            </a:r>
            <a:br>
              <a:rPr lang="fr-FR" sz="2200" dirty="0">
                <a:latin typeface="Callbri"/>
              </a:rPr>
            </a:br>
            <a:b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bri"/>
              </a:rPr>
            </a:br>
            <a:b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bri"/>
              </a:rPr>
            </a:br>
            <a:r>
              <a:rPr lang="en-US" sz="22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3</a:t>
            </a:r>
            <a:r>
              <a:rPr lang="en-US" sz="24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. </a:t>
            </a:r>
            <a:r>
              <a:rPr lang="en-US" sz="2400" b="1" dirty="0">
                <a:latin typeface="+mn-lt"/>
              </a:rPr>
              <a:t>Draw up the commercial and technical file</a:t>
            </a:r>
            <a:br>
              <a:rPr lang="en-US" sz="2400" dirty="0"/>
            </a:br>
            <a:br>
              <a:rPr lang="en-US" sz="24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</a:br>
            <a:b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</a:br>
            <a:r>
              <a:rPr lang="fr-FR" sz="2200" b="1" dirty="0">
                <a:solidFill>
                  <a:schemeClr val="accent4"/>
                </a:solidFill>
                <a:latin typeface="+mn-lt"/>
              </a:rPr>
              <a:t>Groups of 2 </a:t>
            </a:r>
            <a:r>
              <a:rPr lang="fr-FR" sz="2200" b="1" dirty="0" err="1">
                <a:solidFill>
                  <a:schemeClr val="accent4"/>
                </a:solidFill>
                <a:latin typeface="+mn-lt"/>
              </a:rPr>
              <a:t>students</a:t>
            </a:r>
            <a:br>
              <a:rPr lang="fr-FR" sz="2200" dirty="0">
                <a:latin typeface="+mn-lt"/>
              </a:rPr>
            </a:br>
            <a:br>
              <a:rPr lang="en-US" sz="2200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</a:br>
            <a:endParaRPr lang="en-US" sz="2200" kern="1200" dirty="0">
              <a:solidFill>
                <a:srgbClr val="FFFFFF"/>
              </a:solidFill>
              <a:latin typeface="+mn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us-titre 2">
            <a:extLst>
              <a:ext uri="{FF2B5EF4-FFF2-40B4-BE49-F238E27FC236}">
                <a16:creationId xmlns:a16="http://schemas.microsoft.com/office/drawing/2014/main" id="{9A9550B1-B9F3-4129-8D6F-F8AE77C24A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9546" y="1065862"/>
            <a:ext cx="6775725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b="1" dirty="0"/>
              <a:t>Convincing</a:t>
            </a:r>
            <a:r>
              <a:rPr lang="en-US" sz="2000" dirty="0"/>
              <a:t> </a:t>
            </a:r>
            <a:r>
              <a:rPr lang="en-US" sz="2000" b="1" dirty="0"/>
              <a:t>investors to finance your</a:t>
            </a:r>
            <a:r>
              <a:rPr lang="en-US" sz="2000" dirty="0"/>
              <a:t> </a:t>
            </a:r>
            <a:r>
              <a:rPr lang="en-US" sz="2000" b="1" dirty="0"/>
              <a:t>project</a:t>
            </a:r>
            <a:r>
              <a:rPr lang="en-US" sz="2000" dirty="0"/>
              <a:t> </a:t>
            </a:r>
            <a:r>
              <a:rPr lang="en-US" sz="2000" b="1" dirty="0"/>
              <a:t>or your managers</a:t>
            </a:r>
            <a:endParaRPr lang="en-US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20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marL="114300" algn="l"/>
            <a:r>
              <a:rPr lang="en-US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- </a:t>
            </a:r>
            <a:r>
              <a:rPr lang="en-US" sz="2000" b="1" dirty="0"/>
              <a:t>You</a:t>
            </a:r>
            <a:r>
              <a:rPr lang="en-US" sz="2000" dirty="0"/>
              <a:t> </a:t>
            </a:r>
            <a:r>
              <a:rPr lang="en-US" sz="2000" b="1" dirty="0"/>
              <a:t>have €10,000 in personal funds</a:t>
            </a:r>
            <a:endParaRPr lang="en-US" sz="20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algn="l"/>
            <a:r>
              <a:rPr lang="en-US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</a:p>
          <a:p>
            <a:pPr algn="l"/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/>
              <a:t>The remainder of the funds will come from a bank loan</a:t>
            </a:r>
            <a:r>
              <a:rPr lang="en-US" sz="2000" dirty="0"/>
              <a:t> </a:t>
            </a:r>
            <a:r>
              <a:rPr lang="en-US" sz="2000" b="1" dirty="0"/>
              <a:t>of up to €1,000,000.</a:t>
            </a:r>
            <a:endParaRPr lang="en-US" sz="2000" dirty="0"/>
          </a:p>
          <a:p>
            <a:pPr algn="l"/>
            <a:endParaRPr lang="en-US" sz="20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49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57ACD28-3A09-43FC-A228-75799DF54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90" b="794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54523FD-C0B5-416D-AC3A-8F43C7C79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 err="1">
                <a:latin typeface="Calibri Light (En-têtes"/>
              </a:rPr>
              <a:t>Assessment</a:t>
            </a:r>
            <a:r>
              <a:rPr lang="fr-FR" sz="3600" b="1" dirty="0">
                <a:latin typeface="Calibri Light (En-têtes"/>
              </a:rPr>
              <a:t> </a:t>
            </a:r>
            <a:r>
              <a:rPr lang="fr-FR" sz="3600" b="1" dirty="0" err="1">
                <a:latin typeface="Calibri Light (En-têtes"/>
              </a:rPr>
              <a:t>criteria</a:t>
            </a:r>
            <a:br>
              <a:rPr lang="fr-FR" sz="1400" dirty="0"/>
            </a:br>
            <a:endParaRPr lang="fr-F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24283E-F2AF-45DE-B7E5-747D124C4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951359" cy="326897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fr-FR" sz="1800" b="1" dirty="0">
                <a:solidFill>
                  <a:srgbClr val="FFC000"/>
                </a:solidFill>
              </a:rPr>
              <a:t>Project </a:t>
            </a:r>
            <a:r>
              <a:rPr lang="fr-FR" sz="1800" b="1" dirty="0" err="1">
                <a:solidFill>
                  <a:srgbClr val="FFC000"/>
                </a:solidFill>
              </a:rPr>
              <a:t>realism</a:t>
            </a:r>
            <a:r>
              <a:rPr lang="fr-FR" sz="1800" b="1" dirty="0">
                <a:solidFill>
                  <a:srgbClr val="FFC000"/>
                </a:solidFill>
              </a:rPr>
              <a:t> </a:t>
            </a:r>
            <a:r>
              <a:rPr lang="fr-FR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0" indent="0">
              <a:buNone/>
            </a:pPr>
            <a:r>
              <a:rPr lang="en-US" sz="1800" b="1" dirty="0"/>
              <a:t>a company you know, or set up a company with a product or service that interests you</a:t>
            </a:r>
            <a:endParaRPr lang="en-US" sz="1800" dirty="0"/>
          </a:p>
          <a:p>
            <a:pPr marL="0" indent="0">
              <a:buNone/>
            </a:pPr>
            <a:r>
              <a:rPr lang="en-US" sz="1800" b="1" dirty="0">
                <a:solidFill>
                  <a:srgbClr val="FFC000"/>
                </a:solidFill>
              </a:rPr>
              <a:t>The level of detail </a:t>
            </a:r>
            <a:r>
              <a:rPr lang="en-US" sz="1800" b="1" dirty="0"/>
              <a:t>in the file is as close to reality as possible</a:t>
            </a:r>
            <a:endPara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FFC000"/>
                </a:solidFill>
              </a:rPr>
              <a:t>Demonstrate the financial viability </a:t>
            </a:r>
            <a:r>
              <a:rPr lang="en-US" sz="1800" b="1" dirty="0"/>
              <a:t>of the project to convince investors</a:t>
            </a:r>
            <a:endParaRPr lang="en-US" sz="1800" dirty="0"/>
          </a:p>
          <a:p>
            <a:pPr marL="0" indent="0">
              <a:buNone/>
            </a:pPr>
            <a:r>
              <a:rPr 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012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A554CC4-F4FC-4FAF-9D68-7280637E1F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0F535BA-12A5-41EC-A84F-9F6A85F16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Choice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78A6B0C-7CC9-4FAF-9C61-E686138B1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6" y="2876550"/>
            <a:ext cx="5457824" cy="38004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FFC000"/>
                </a:solidFill>
              </a:rPr>
              <a:t>Advice on choice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- </a:t>
            </a:r>
            <a:r>
              <a:rPr lang="en-US" sz="1800" b="1" dirty="0"/>
              <a:t>Quantifiable costs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-</a:t>
            </a:r>
            <a:r>
              <a:rPr lang="en-US" sz="1800" b="1" dirty="0"/>
              <a:t>Realism and accuracy of calculations</a:t>
            </a:r>
            <a:r>
              <a:rPr lang="en-US" sz="1800" dirty="0"/>
              <a:t> </a:t>
            </a:r>
            <a:r>
              <a:rPr lang="en-US" sz="1800" b="1" dirty="0"/>
              <a:t>must take precedence over the originality of the project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-</a:t>
            </a:r>
            <a:r>
              <a:rPr lang="en-US" sz="1800" b="1" dirty="0"/>
              <a:t>Choose a product that is</a:t>
            </a:r>
            <a:r>
              <a:rPr lang="en-US" sz="1800" dirty="0"/>
              <a:t> </a:t>
            </a:r>
            <a:r>
              <a:rPr lang="en-US" sz="1800" b="1" dirty="0"/>
              <a:t>relatively</a:t>
            </a:r>
            <a:r>
              <a:rPr lang="en-US" sz="1800" dirty="0"/>
              <a:t> </a:t>
            </a:r>
            <a:r>
              <a:rPr lang="en-US" sz="1800" b="1" dirty="0"/>
              <a:t>basic</a:t>
            </a:r>
            <a:r>
              <a:rPr lang="en-US" sz="1800" dirty="0"/>
              <a:t> </a:t>
            </a:r>
            <a:r>
              <a:rPr lang="en-US" sz="1800" b="1" dirty="0"/>
              <a:t>but has an element of differentiation (design, new functionality, etc.).</a:t>
            </a:r>
            <a:endParaRPr lang="en-US" sz="1800" dirty="0"/>
          </a:p>
          <a:p>
            <a:pPr marL="0" indent="0">
              <a:buNone/>
            </a:pP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761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7E61A69-C50C-43E0-8FBA-057F0E64A6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3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96B708-0211-4200-A890-0F47E5F56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business model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7424C6-B792-4A41-AD2D-B759EE8B5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49" y="3029382"/>
            <a:ext cx="6734176" cy="375284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000" b="1" dirty="0"/>
              <a:t> What value for your customers?</a:t>
            </a:r>
            <a:r>
              <a:rPr lang="en-US" sz="2000" dirty="0"/>
              <a:t> </a:t>
            </a: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000" b="1" dirty="0"/>
              <a:t>How does it </a:t>
            </a:r>
            <a:r>
              <a:rPr lang="en-US" sz="2000" b="1" dirty="0" err="1"/>
              <a:t>organise</a:t>
            </a:r>
            <a:r>
              <a:rPr lang="en-US" sz="2000" b="1" dirty="0"/>
              <a:t> itself to meet a customer need and make money?</a:t>
            </a: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- Find a coherent value proposition and strategy around it</a:t>
            </a:r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IKEA quality designer furniture at low prices, easy to transport</a:t>
            </a:r>
          </a:p>
          <a:p>
            <a:pPr marL="0" indent="0">
              <a:buNone/>
            </a:pP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61086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Une image contenant texte, capture d’écran, nombre, Police&#10;&#10;Description générée automatiquement">
            <a:extLst>
              <a:ext uri="{FF2B5EF4-FFF2-40B4-BE49-F238E27FC236}">
                <a16:creationId xmlns:a16="http://schemas.microsoft.com/office/drawing/2014/main" id="{C93268F2-0E6C-414C-7398-F6CD11EFC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117" y="3714243"/>
            <a:ext cx="7789653" cy="3094524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35702C8-77C3-42B3-9966-888ADE414F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1" t="7144" r="15884" b="25115"/>
          <a:stretch/>
        </p:blipFill>
        <p:spPr>
          <a:xfrm>
            <a:off x="201284" y="169475"/>
            <a:ext cx="9316529" cy="354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80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6A3F8E4-D857-4F45-BB5B-D6328E6F9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r>
              <a:rPr lang="fr-FR" sz="2800" b="1" dirty="0">
                <a:solidFill>
                  <a:schemeClr val="accent4"/>
                </a:solidFill>
              </a:rPr>
              <a:t>Project content</a:t>
            </a:r>
            <a:endParaRPr lang="fr-FR" sz="2800" dirty="0">
              <a:solidFill>
                <a:schemeClr val="accent4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5E0B85-E75D-4B6F-A971-12207CA2D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638043"/>
            <a:ext cx="3574849" cy="341562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sz="2000" dirty="0"/>
              <a:t>-</a:t>
            </a:r>
            <a:r>
              <a:rPr lang="fr-FR" sz="2000" b="1" dirty="0" err="1"/>
              <a:t>Completing</a:t>
            </a:r>
            <a:r>
              <a:rPr lang="fr-FR" sz="2000" b="1" dirty="0"/>
              <a:t> </a:t>
            </a:r>
            <a:r>
              <a:rPr lang="fr-FR" sz="2000" b="1" dirty="0" err="1"/>
              <a:t>my</a:t>
            </a:r>
            <a:r>
              <a:rPr lang="fr-FR" sz="2000" b="1" dirty="0"/>
              <a:t> Business Canvas</a:t>
            </a: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r>
              <a:rPr lang="fr-FR" sz="2000" dirty="0"/>
              <a:t>-</a:t>
            </a:r>
            <a:r>
              <a:rPr lang="fr-FR" sz="2000" b="1" dirty="0" err="1"/>
              <a:t>Writing</a:t>
            </a:r>
            <a:r>
              <a:rPr lang="fr-FR" sz="2000" b="1" dirty="0"/>
              <a:t> </a:t>
            </a:r>
            <a:r>
              <a:rPr lang="fr-FR" sz="2000" b="1" dirty="0" err="1"/>
              <a:t>my</a:t>
            </a:r>
            <a:r>
              <a:rPr lang="fr-FR" sz="2000" b="1" dirty="0"/>
              <a:t> business plan</a:t>
            </a:r>
            <a:endParaRPr lang="fr-FR" sz="2000" dirty="0"/>
          </a:p>
          <a:p>
            <a:pPr>
              <a:buFontTx/>
              <a:buChar char="-"/>
            </a:pPr>
            <a:r>
              <a:rPr lang="en-US" sz="2000" dirty="0"/>
              <a:t>-</a:t>
            </a:r>
            <a:r>
              <a:rPr lang="en-US" sz="2000" b="1" dirty="0"/>
              <a:t>Drawing up my financial file</a:t>
            </a:r>
            <a:endParaRPr lang="en-US" sz="2000" dirty="0"/>
          </a:p>
          <a:p>
            <a:pPr>
              <a:buFontTx/>
              <a:buChar char="-"/>
            </a:pPr>
            <a:r>
              <a:rPr lang="en-US" sz="2000" dirty="0"/>
              <a:t>-</a:t>
            </a:r>
            <a:r>
              <a:rPr lang="en-US" sz="2000" b="1" dirty="0"/>
              <a:t>Drawing up my data sheet</a:t>
            </a:r>
            <a:endParaRPr lang="en-US" sz="2000" dirty="0"/>
          </a:p>
          <a:p>
            <a:pPr>
              <a:buFontTx/>
              <a:buChar char="-"/>
            </a:pPr>
            <a:r>
              <a:rPr lang="fr-FR" sz="2000" dirty="0"/>
              <a:t>-</a:t>
            </a:r>
            <a:r>
              <a:rPr lang="fr-FR" sz="2000" b="1" dirty="0" err="1"/>
              <a:t>Drawing</a:t>
            </a:r>
            <a:r>
              <a:rPr lang="fr-FR" sz="2000" b="1" dirty="0"/>
              <a:t> up </a:t>
            </a:r>
            <a:r>
              <a:rPr lang="fr-FR" sz="2000" b="1" dirty="0" err="1"/>
              <a:t>my</a:t>
            </a:r>
            <a:r>
              <a:rPr lang="fr-FR" sz="2000" b="1" dirty="0"/>
              <a:t> SWOT</a:t>
            </a:r>
            <a:endParaRPr lang="fr-FR" sz="2000" dirty="0"/>
          </a:p>
          <a:p>
            <a:pPr>
              <a:buFontTx/>
              <a:buChar char="-"/>
            </a:pPr>
            <a:endParaRPr lang="fr-FR" sz="2000" dirty="0"/>
          </a:p>
          <a:p>
            <a:pPr>
              <a:buFontTx/>
              <a:buChar char="-"/>
            </a:pPr>
            <a:endParaRPr lang="fr-FR" sz="2000" dirty="0"/>
          </a:p>
          <a:p>
            <a:pPr>
              <a:buFontTx/>
              <a:buChar char="-"/>
            </a:pPr>
            <a:endParaRPr lang="fr-FR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825992-3273-472F-B16D-BB7ECFCA3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63" y="1020155"/>
            <a:ext cx="6250769" cy="465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21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F44A292-FBFD-4359-BA55-5A42A60E4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10" r="9091" b="130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5A80B0D-3AD8-4E42-9D29-93390ADE1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42" y="632990"/>
            <a:ext cx="4292644" cy="1043409"/>
          </a:xfrm>
        </p:spPr>
        <p:txBody>
          <a:bodyPr>
            <a:normAutofit/>
          </a:bodyPr>
          <a:lstStyle/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business plan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A29FBF-FA71-4494-A456-96CDF5F04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41" y="1774371"/>
            <a:ext cx="4594683" cy="335960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Presents the key components of your business project</a:t>
            </a:r>
          </a:p>
          <a:p>
            <a:pPr marL="0" indent="0">
              <a:buNone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management tool, but also a communication tool for partners and financial backers</a:t>
            </a:r>
          </a:p>
          <a:p>
            <a:pPr>
              <a:buFontTx/>
              <a:buChar char="-"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Demonstrate the viability of your project</a:t>
            </a:r>
          </a:p>
          <a:p>
            <a:pPr>
              <a:buFontTx/>
              <a:buChar char="-"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Studying the market,</a:t>
            </a:r>
          </a:p>
          <a:p>
            <a:pPr>
              <a:buFontTx/>
              <a:buChar char="-"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Set up a commercial strategy,</a:t>
            </a:r>
          </a:p>
          <a:p>
            <a:pPr>
              <a:buFontTx/>
              <a:buChar char="-"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Drawing up financial forecasts</a:t>
            </a:r>
          </a:p>
          <a:p>
            <a:pPr>
              <a:buFontTx/>
              <a:buChar char="-"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Choosing a legal status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752038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6AD9622-ABD6-4C41-94DD-94E1134C67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7"/>
          <a:stretch/>
        </p:blipFill>
        <p:spPr>
          <a:xfrm>
            <a:off x="0" y="-91856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9B719F-BC48-4728-A114-CAD8A8CE8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915514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  <a:endParaRPr lang="fr-F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A45650-00E3-4222-8BC2-B19129A60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341" y="3337139"/>
            <a:ext cx="5656209" cy="319087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 out more about the chances and conditions for the success of your project</a:t>
            </a:r>
          </a:p>
          <a:p>
            <a:pPr marL="0" indent="0">
              <a:buNone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you want to sell? To whom?</a:t>
            </a:r>
          </a:p>
          <a:p>
            <a:pPr marL="0" indent="0">
              <a:buNone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are you going to sell it?</a:t>
            </a:r>
          </a:p>
          <a:p>
            <a:pPr marL="0" indent="0">
              <a:buNone/>
            </a:pPr>
            <a:r>
              <a:rPr lang="fr-FR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  <a:r>
              <a:rPr 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fr-FR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competitors</a:t>
            </a:r>
            <a:r>
              <a:rPr 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0" indent="0">
              <a:buNone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there any specific regulations governing this market?</a:t>
            </a:r>
          </a:p>
          <a:p>
            <a:pPr marL="0" indent="0">
              <a:buNone/>
            </a:pPr>
            <a:r>
              <a:rPr 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prime location?</a:t>
            </a:r>
          </a:p>
          <a:p>
            <a:pPr marL="0" indent="0">
              <a:buNone/>
            </a:pP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fr-FR" sz="1300" dirty="0"/>
          </a:p>
        </p:txBody>
      </p:sp>
    </p:spTree>
    <p:extLst>
      <p:ext uri="{BB962C8B-B14F-4D97-AF65-F5344CB8AC3E}">
        <p14:creationId xmlns:p14="http://schemas.microsoft.com/office/powerpoint/2010/main" val="372205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547</Words>
  <Application>Microsoft Office PowerPoint</Application>
  <PresentationFormat>Grand écran</PresentationFormat>
  <Paragraphs>75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</vt:lpstr>
      <vt:lpstr>Calibri Light</vt:lpstr>
      <vt:lpstr>Calibri Light (En-têtes</vt:lpstr>
      <vt:lpstr>Callbri</vt:lpstr>
      <vt:lpstr>Thème Office</vt:lpstr>
      <vt:lpstr>Office Theme</vt:lpstr>
      <vt:lpstr>Business start-up project </vt:lpstr>
      <vt:lpstr>Writing a product launch file    1.  Present the company's business plan   2 Complete the Financial documents   3. Draw up the commercial and technical file   Groups of 2 students  </vt:lpstr>
      <vt:lpstr>Assessment criteria </vt:lpstr>
      <vt:lpstr>Choice of product</vt:lpstr>
      <vt:lpstr>Le business model</vt:lpstr>
      <vt:lpstr>Présentation PowerPoint</vt:lpstr>
      <vt:lpstr>Project content</vt:lpstr>
      <vt:lpstr>The business plan</vt:lpstr>
      <vt:lpstr>Market research</vt:lpstr>
      <vt:lpstr>Legal status </vt:lpstr>
      <vt:lpstr>My Business Plan </vt:lpstr>
      <vt:lpstr>The financial file </vt:lpstr>
      <vt:lpstr>Produce a data sheet </vt:lpstr>
      <vt:lpstr>Example of a data sheet </vt:lpstr>
      <vt:lpstr>Présentation PowerPoint</vt:lpstr>
      <vt:lpstr>Présentation PowerPoint</vt:lpstr>
      <vt:lpstr> Come up with an idea to launch the product... </vt:lpstr>
      <vt:lpstr>Contents of the file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 de lancement d’activité</dc:title>
  <dc:creator>REMI DESCOTES</dc:creator>
  <cp:lastModifiedBy>sophie descotes</cp:lastModifiedBy>
  <cp:revision>45</cp:revision>
  <dcterms:created xsi:type="dcterms:W3CDTF">2019-10-24T15:52:46Z</dcterms:created>
  <dcterms:modified xsi:type="dcterms:W3CDTF">2024-11-09T07:13:37Z</dcterms:modified>
</cp:coreProperties>
</file>