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82" y="6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936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1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376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37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7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70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7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17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02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12/19/2019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68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0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43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72" r:id="rId5"/>
    <p:sldLayoutId id="2147483666" r:id="rId6"/>
    <p:sldLayoutId id="2147483667" r:id="rId7"/>
    <p:sldLayoutId id="2147483668" r:id="rId8"/>
    <p:sldLayoutId id="2147483671" r:id="rId9"/>
    <p:sldLayoutId id="2147483669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Une image contenant table&#10;&#10;Description générée automatiquement">
            <a:extLst>
              <a:ext uri="{FF2B5EF4-FFF2-40B4-BE49-F238E27FC236}">
                <a16:creationId xmlns:a16="http://schemas.microsoft.com/office/drawing/2014/main" id="{A837C174-AA4E-4C92-A667-9E9EBF128D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96" t="18182" r="3795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22D4F79-1568-4ADC-B069-E02D1E4B9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r>
              <a:rPr lang="fr-FR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Compte de résultat</a:t>
            </a:r>
            <a:br>
              <a:rPr lang="fr-FR" sz="6600" dirty="0"/>
            </a:br>
            <a:endParaRPr lang="fr-FR" sz="6600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509150-9B2D-466E-921D-831D9991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Complément d’information</a:t>
            </a:r>
          </a:p>
        </p:txBody>
      </p:sp>
    </p:spTree>
    <p:extLst>
      <p:ext uri="{BB962C8B-B14F-4D97-AF65-F5344CB8AC3E}">
        <p14:creationId xmlns:p14="http://schemas.microsoft.com/office/powerpoint/2010/main" val="894385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E84005-8CE0-4FBB-A4DD-919499968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343" y="548640"/>
            <a:ext cx="10168128" cy="1179576"/>
          </a:xfrm>
        </p:spPr>
        <p:txBody>
          <a:bodyPr/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Les produits d’exploitation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581CCDC-33F4-4A8B-8C8E-1E4B1E3637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72" t="32778" r="57890" b="45082"/>
          <a:stretch/>
        </p:blipFill>
        <p:spPr>
          <a:xfrm>
            <a:off x="304799" y="2828925"/>
            <a:ext cx="5791201" cy="1876425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A659513-59A6-4973-B6B7-9C64620CA20A}"/>
              </a:ext>
            </a:extLst>
          </p:cNvPr>
          <p:cNvSpPr/>
          <p:nvPr/>
        </p:nvSpPr>
        <p:spPr>
          <a:xfrm>
            <a:off x="304799" y="3171825"/>
            <a:ext cx="2962276" cy="457200"/>
          </a:xfrm>
          <a:prstGeom prst="roundRect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57F3A53A-04B1-481E-A298-E2EA14379448}"/>
              </a:ext>
            </a:extLst>
          </p:cNvPr>
          <p:cNvSpPr/>
          <p:nvPr/>
        </p:nvSpPr>
        <p:spPr>
          <a:xfrm>
            <a:off x="6172201" y="3062287"/>
            <a:ext cx="2886075" cy="17430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Ils correspondent aux ventes de l’entreprise. C’est ce qu’on appelle le Chiffre d’Affaires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74DBC862-6103-49C4-8A01-6652A78AE998}"/>
              </a:ext>
            </a:extLst>
          </p:cNvPr>
          <p:cNvSpPr/>
          <p:nvPr/>
        </p:nvSpPr>
        <p:spPr>
          <a:xfrm>
            <a:off x="6172200" y="3070690"/>
            <a:ext cx="2886075" cy="17430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Chiffre d’affaires réalisé sur l’achat de produits achetés et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revendus en l’état au client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avec  réalisation d’une marge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5CEF820B-0E5D-4F35-A0E0-F0238B1C1302}"/>
              </a:ext>
            </a:extLst>
          </p:cNvPr>
          <p:cNvSpPr/>
          <p:nvPr/>
        </p:nvSpPr>
        <p:spPr>
          <a:xfrm>
            <a:off x="752475" y="3629025"/>
            <a:ext cx="2447925" cy="314325"/>
          </a:xfrm>
          <a:prstGeom prst="roundRect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4ABCECD2-37F0-4C02-B45A-F80D6CBB766B}"/>
              </a:ext>
            </a:extLst>
          </p:cNvPr>
          <p:cNvSpPr/>
          <p:nvPr/>
        </p:nvSpPr>
        <p:spPr>
          <a:xfrm>
            <a:off x="752474" y="3981450"/>
            <a:ext cx="3876675" cy="314325"/>
          </a:xfrm>
          <a:prstGeom prst="roundRect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C4919CF5-387F-4908-A219-EF75275AA6CB}"/>
              </a:ext>
            </a:extLst>
          </p:cNvPr>
          <p:cNvSpPr/>
          <p:nvPr/>
        </p:nvSpPr>
        <p:spPr>
          <a:xfrm>
            <a:off x="6172200" y="3062286"/>
            <a:ext cx="2886075" cy="17430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Chiffre d’affaires réalisé sur la production ou la réalisation d’une prestation de service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9A858CD3-1A36-4314-BA94-7AEDDCDD3A2B}"/>
              </a:ext>
            </a:extLst>
          </p:cNvPr>
          <p:cNvSpPr/>
          <p:nvPr/>
        </p:nvSpPr>
        <p:spPr>
          <a:xfrm>
            <a:off x="6172199" y="3070689"/>
            <a:ext cx="2886075" cy="17430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Somme de la vente de marchandises et de la production vendue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25308FCD-909E-4E15-9B16-8625D05DAF44}"/>
              </a:ext>
            </a:extLst>
          </p:cNvPr>
          <p:cNvSpPr/>
          <p:nvPr/>
        </p:nvSpPr>
        <p:spPr>
          <a:xfrm>
            <a:off x="1262061" y="4343400"/>
            <a:ext cx="2605089" cy="314325"/>
          </a:xfrm>
          <a:prstGeom prst="roundRect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739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3" grpId="0" animBg="1"/>
      <p:bldP spid="1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6FE67B-DC56-4249-B518-FEEAB532E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1. Les charges d’exploitation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BFA1044-7235-475D-9412-A89B1BCF52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68" t="31634" r="48015" b="29150"/>
          <a:stretch/>
        </p:blipFill>
        <p:spPr>
          <a:xfrm>
            <a:off x="148455" y="2205317"/>
            <a:ext cx="7005379" cy="3146130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1EF744BF-0A17-4254-BAB8-72D8833F421A}"/>
              </a:ext>
            </a:extLst>
          </p:cNvPr>
          <p:cNvSpPr/>
          <p:nvPr/>
        </p:nvSpPr>
        <p:spPr>
          <a:xfrm>
            <a:off x="7667625" y="2110067"/>
            <a:ext cx="3777996" cy="18904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Listez toutes les dépenses qui vont être consommées pendant l’année</a:t>
            </a:r>
          </a:p>
          <a:p>
            <a:pPr algn="ctr"/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la dépense est destinée à un bien durable, il faudra l’inscrire dans le bilan ( Actif Immobilisé)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210F1AE-04CD-4AE3-9B20-4CE91C6062C1}"/>
              </a:ext>
            </a:extLst>
          </p:cNvPr>
          <p:cNvSpPr/>
          <p:nvPr/>
        </p:nvSpPr>
        <p:spPr>
          <a:xfrm>
            <a:off x="7667625" y="4100793"/>
            <a:ext cx="3777996" cy="7950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Tous les impôts et taxes autres que l’impôt sur les bénéfices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620695C4-43AE-4AFD-9482-B67ECA00009F}"/>
              </a:ext>
            </a:extLst>
          </p:cNvPr>
          <p:cNvSpPr/>
          <p:nvPr/>
        </p:nvSpPr>
        <p:spPr>
          <a:xfrm>
            <a:off x="7667625" y="5072342"/>
            <a:ext cx="3777996" cy="14999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d’abord calculer le montant des investissements et leur amortissement dans le bilan puis reporter ce chiffre dans le compte de résultat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606EC5BF-76D3-48D8-8D57-BDD76BA20FE4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2324100" y="2381251"/>
            <a:ext cx="5343525" cy="67403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B329E41-B423-4E8A-9757-91C03F476A01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3390900" y="3326468"/>
            <a:ext cx="4276725" cy="117185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AFC8B38F-E234-4F62-9845-9C7A2DBADAF2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5105400" y="4271684"/>
            <a:ext cx="2562225" cy="155061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670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D6494F-A70D-4B73-AF20-C75818DE6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Résultat financier et calcul du bénéfice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74C0B9D-E490-487D-A381-6C705E215B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7" t="50694" r="47733" b="29028"/>
          <a:stretch/>
        </p:blipFill>
        <p:spPr>
          <a:xfrm>
            <a:off x="209550" y="2952750"/>
            <a:ext cx="6086475" cy="1638300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42BB5FE2-2EBD-4347-BA89-49BD23BF93C0}"/>
              </a:ext>
            </a:extLst>
          </p:cNvPr>
          <p:cNvSpPr/>
          <p:nvPr/>
        </p:nvSpPr>
        <p:spPr>
          <a:xfrm>
            <a:off x="7707965" y="2082882"/>
            <a:ext cx="4165787" cy="960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Intérêts perçus par l’entreprise</a:t>
            </a:r>
          </a:p>
          <a:p>
            <a:pPr algn="ctr"/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Calcul:</a:t>
            </a:r>
          </a:p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Solde du plan de financement X 1%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2F85D0A4-C3CC-4B5D-B15F-CB469EDC5447}"/>
              </a:ext>
            </a:extLst>
          </p:cNvPr>
          <p:cNvCxnSpPr>
            <a:cxnSpLocks/>
          </p:cNvCxnSpPr>
          <p:nvPr/>
        </p:nvCxnSpPr>
        <p:spPr>
          <a:xfrm flipV="1">
            <a:off x="1761565" y="2565307"/>
            <a:ext cx="5946400" cy="55441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FF42FAD8-3AFC-40D1-8E68-0FDD89E4DC2D}"/>
              </a:ext>
            </a:extLst>
          </p:cNvPr>
          <p:cNvSpPr/>
          <p:nvPr/>
        </p:nvSpPr>
        <p:spPr>
          <a:xfrm>
            <a:off x="7707965" y="3119718"/>
            <a:ext cx="4165787" cy="2299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Intérêts versés à la banque suite à un emprunt bancaire</a:t>
            </a:r>
          </a:p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montant de l’emprunt sera estimé dans le plan de financement</a:t>
            </a:r>
          </a:p>
          <a:p>
            <a:pPr algn="ctr"/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Calcul:</a:t>
            </a:r>
          </a:p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Montant à emprunter, durée de remboursement, taux d’intérêt</a:t>
            </a:r>
          </a:p>
          <a:p>
            <a:pPr algn="ctr"/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D824BE7-ED7C-4306-962C-363BA1A2DDC6}"/>
              </a:ext>
            </a:extLst>
          </p:cNvPr>
          <p:cNvSpPr/>
          <p:nvPr/>
        </p:nvSpPr>
        <p:spPr>
          <a:xfrm>
            <a:off x="7707964" y="5511904"/>
            <a:ext cx="4165787" cy="960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Calcul</a:t>
            </a:r>
          </a:p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(Résultat d’exploitation + Résultat financier) X 1/3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4B9557FC-D586-46F8-9CE8-C4979DF6E096}"/>
              </a:ext>
            </a:extLst>
          </p:cNvPr>
          <p:cNvSpPr/>
          <p:nvPr/>
        </p:nvSpPr>
        <p:spPr>
          <a:xfrm>
            <a:off x="162764" y="5289759"/>
            <a:ext cx="4165787" cy="11824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Calcul:</a:t>
            </a:r>
          </a:p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Résultat d’exploitation + Résultat financier) – Impôt sur les bénéfices</a:t>
            </a:r>
          </a:p>
          <a:p>
            <a:pPr algn="ctr"/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AA472C99-D7D7-4AF2-BF00-24695F36D3D8}"/>
              </a:ext>
            </a:extLst>
          </p:cNvPr>
          <p:cNvCxnSpPr>
            <a:cxnSpLocks/>
          </p:cNvCxnSpPr>
          <p:nvPr/>
        </p:nvCxnSpPr>
        <p:spPr>
          <a:xfrm>
            <a:off x="1909482" y="3501687"/>
            <a:ext cx="5798482" cy="76607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2AFB72B5-4862-491C-B10C-A5A8DA03753E}"/>
              </a:ext>
            </a:extLst>
          </p:cNvPr>
          <p:cNvCxnSpPr>
            <a:cxnSpLocks/>
          </p:cNvCxnSpPr>
          <p:nvPr/>
        </p:nvCxnSpPr>
        <p:spPr>
          <a:xfrm>
            <a:off x="2245659" y="4120403"/>
            <a:ext cx="5462305" cy="191175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26B1AB91-A90C-4B51-BC79-0F1A14C4CFB8}"/>
              </a:ext>
            </a:extLst>
          </p:cNvPr>
          <p:cNvCxnSpPr>
            <a:cxnSpLocks/>
          </p:cNvCxnSpPr>
          <p:nvPr/>
        </p:nvCxnSpPr>
        <p:spPr>
          <a:xfrm flipH="1" flipV="1">
            <a:off x="2003612" y="4434727"/>
            <a:ext cx="242045" cy="8550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3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2" grpId="0" animBg="1"/>
    </p:bldLst>
  </p:timing>
</p:sld>
</file>

<file path=ppt/theme/theme1.xml><?xml version="1.0" encoding="utf-8"?>
<a:theme xmlns:a="http://schemas.openxmlformats.org/drawingml/2006/main" name="AccentBoxVTI">
  <a:themeElements>
    <a:clrScheme name="AnalogousFromRegularSeedLeftStep">
      <a:dk1>
        <a:srgbClr val="000000"/>
      </a:dk1>
      <a:lt1>
        <a:srgbClr val="FFFFFF"/>
      </a:lt1>
      <a:dk2>
        <a:srgbClr val="41242A"/>
      </a:dk2>
      <a:lt2>
        <a:srgbClr val="E4E2E8"/>
      </a:lt2>
      <a:accent1>
        <a:srgbClr val="81AF26"/>
      </a:accent1>
      <a:accent2>
        <a:srgbClr val="AFA21A"/>
      </a:accent2>
      <a:accent3>
        <a:srgbClr val="E08830"/>
      </a:accent3>
      <a:accent4>
        <a:srgbClr val="CE2D1E"/>
      </a:accent4>
      <a:accent5>
        <a:srgbClr val="E0306B"/>
      </a:accent5>
      <a:accent6>
        <a:srgbClr val="CE1EA2"/>
      </a:accent6>
      <a:hlink>
        <a:srgbClr val="8663CB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210</Words>
  <Application>Microsoft Office PowerPoint</Application>
  <PresentationFormat>Grand écran</PresentationFormat>
  <Paragraphs>25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Avenir Next LT Pro</vt:lpstr>
      <vt:lpstr>Calibri</vt:lpstr>
      <vt:lpstr>AccentBoxVTI</vt:lpstr>
      <vt:lpstr>Compte de résultat </vt:lpstr>
      <vt:lpstr>Les produits d’exploitation</vt:lpstr>
      <vt:lpstr>1. Les charges d’exploitation</vt:lpstr>
      <vt:lpstr>Résultat financier et calcul du bénéfice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financier </dc:title>
  <dc:creator>REMI DESCOTES</dc:creator>
  <cp:lastModifiedBy>REMI DESCOTES</cp:lastModifiedBy>
  <cp:revision>21</cp:revision>
  <dcterms:created xsi:type="dcterms:W3CDTF">2019-12-18T08:55:56Z</dcterms:created>
  <dcterms:modified xsi:type="dcterms:W3CDTF">2019-12-19T09:18:54Z</dcterms:modified>
</cp:coreProperties>
</file>