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62" y="1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12/20/2019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71936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12/20/2019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513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12/20/2019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376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12/20/2019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137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12/20/2019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07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12/20/2019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370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12/20/2019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97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12/20/2019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017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12/20/2019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902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12/20/2019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768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12/20/2019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904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12/20/2019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443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72" r:id="rId5"/>
    <p:sldLayoutId id="2147483666" r:id="rId6"/>
    <p:sldLayoutId id="2147483667" r:id="rId7"/>
    <p:sldLayoutId id="2147483668" r:id="rId8"/>
    <p:sldLayoutId id="2147483671" r:id="rId9"/>
    <p:sldLayoutId id="2147483669" r:id="rId10"/>
    <p:sldLayoutId id="214748367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5A59F003-E00A-43F9-91DC-CC54E3B874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Une image contenant table&#10;&#10;Description générée automatiquement">
            <a:extLst>
              <a:ext uri="{FF2B5EF4-FFF2-40B4-BE49-F238E27FC236}">
                <a16:creationId xmlns:a16="http://schemas.microsoft.com/office/drawing/2014/main" id="{A837C174-AA4E-4C92-A667-9E9EBF128D3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296" t="18182" r="3795"/>
          <a:stretch/>
        </p:blipFill>
        <p:spPr>
          <a:xfrm>
            <a:off x="20" y="10"/>
            <a:ext cx="12191981" cy="6857990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D74A4382-E3AD-430A-9A1F-DFA3E0E77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799868" y="-1534136"/>
            <a:ext cx="4592270" cy="12192001"/>
          </a:xfrm>
          <a:prstGeom prst="rect">
            <a:avLst/>
          </a:prstGeom>
          <a:gradFill>
            <a:gsLst>
              <a:gs pos="35000">
                <a:schemeClr val="bg1">
                  <a:alpha val="46000"/>
                </a:schemeClr>
              </a:gs>
              <a:gs pos="21000">
                <a:schemeClr val="bg1">
                  <a:alpha val="30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>
                  <a:alpha val="90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22D4F79-1568-4ADC-B069-E02D1E4B95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4553" y="3091928"/>
            <a:ext cx="9078562" cy="2387600"/>
          </a:xfrm>
        </p:spPr>
        <p:txBody>
          <a:bodyPr>
            <a:normAutofit fontScale="90000"/>
          </a:bodyPr>
          <a:lstStyle/>
          <a:p>
            <a:r>
              <a:rPr lang="fr-FR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plan de financement</a:t>
            </a:r>
            <a:br>
              <a:rPr lang="fr-FR" sz="6600" dirty="0"/>
            </a:br>
            <a:endParaRPr lang="fr-FR" sz="6600" dirty="0"/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79F40191-0F44-4FD1-82CC-ACB507C14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575039"/>
            <a:ext cx="9785897" cy="6858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5509150-9B2D-466E-921D-831D9991A8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4553" y="5624945"/>
            <a:ext cx="9078562" cy="592975"/>
          </a:xfrm>
        </p:spPr>
        <p:txBody>
          <a:bodyPr anchor="ctr">
            <a:normAutofit/>
          </a:bodyPr>
          <a:lstStyle/>
          <a:p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Complément d’information</a:t>
            </a:r>
          </a:p>
        </p:txBody>
      </p:sp>
    </p:spTree>
    <p:extLst>
      <p:ext uri="{BB962C8B-B14F-4D97-AF65-F5344CB8AC3E}">
        <p14:creationId xmlns:p14="http://schemas.microsoft.com/office/powerpoint/2010/main" val="8943853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DE84005-8CE0-4FBB-A4DD-9194999680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343" y="548640"/>
            <a:ext cx="10168128" cy="1179576"/>
          </a:xfrm>
        </p:spPr>
        <p:txBody>
          <a:bodyPr/>
          <a:lstStyle/>
          <a:p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Les besoins</a:t>
            </a:r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57F3A53A-04B1-481E-A298-E2EA14379448}"/>
              </a:ext>
            </a:extLst>
          </p:cNvPr>
          <p:cNvSpPr/>
          <p:nvPr/>
        </p:nvSpPr>
        <p:spPr>
          <a:xfrm>
            <a:off x="6006352" y="2241175"/>
            <a:ext cx="4911471" cy="183776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 besoins 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sont constitués par les investissements nécessaires à la création de votre entreprise</a:t>
            </a:r>
          </a:p>
          <a:p>
            <a:pPr algn="ctr"/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 valeurs de ces investissements seront également à reporter dans le bilan dans la colonne « brut »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806C51BF-BF18-4312-9926-2356A90809F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514" t="31111" r="69706" b="15948"/>
          <a:stretch/>
        </p:blipFill>
        <p:spPr>
          <a:xfrm>
            <a:off x="251012" y="2241175"/>
            <a:ext cx="3603812" cy="4330991"/>
          </a:xfrm>
          <a:prstGeom prst="rect">
            <a:avLst/>
          </a:prstGeom>
        </p:spPr>
      </p:pic>
      <p:sp>
        <p:nvSpPr>
          <p:cNvPr id="14" name="Rectangle : coins arrondis 13">
            <a:extLst>
              <a:ext uri="{FF2B5EF4-FFF2-40B4-BE49-F238E27FC236}">
                <a16:creationId xmlns:a16="http://schemas.microsoft.com/office/drawing/2014/main" id="{5A9E391C-D588-42B3-8B20-05A045501C9E}"/>
              </a:ext>
            </a:extLst>
          </p:cNvPr>
          <p:cNvSpPr/>
          <p:nvPr/>
        </p:nvSpPr>
        <p:spPr>
          <a:xfrm>
            <a:off x="6006352" y="4406670"/>
            <a:ext cx="4911471" cy="9681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s’agit du capital remboursé en première année suite à un emprunt bancaire</a:t>
            </a:r>
          </a:p>
        </p:txBody>
      </p:sp>
      <p:cxnSp>
        <p:nvCxnSpPr>
          <p:cNvPr id="15" name="Connecteur droit 14">
            <a:extLst>
              <a:ext uri="{FF2B5EF4-FFF2-40B4-BE49-F238E27FC236}">
                <a16:creationId xmlns:a16="http://schemas.microsoft.com/office/drawing/2014/main" id="{637B3C1D-D0F9-4150-AE25-8BB5B051F8E6}"/>
              </a:ext>
            </a:extLst>
          </p:cNvPr>
          <p:cNvCxnSpPr>
            <a:cxnSpLocks/>
            <a:stCxn id="3" idx="3"/>
          </p:cNvCxnSpPr>
          <p:nvPr/>
        </p:nvCxnSpPr>
        <p:spPr>
          <a:xfrm flipV="1">
            <a:off x="3854824" y="3160059"/>
            <a:ext cx="2151528" cy="1246612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>
            <a:extLst>
              <a:ext uri="{FF2B5EF4-FFF2-40B4-BE49-F238E27FC236}">
                <a16:creationId xmlns:a16="http://schemas.microsoft.com/office/drawing/2014/main" id="{EC1CC3B6-A85B-4FC1-9A8E-094975DF8480}"/>
              </a:ext>
            </a:extLst>
          </p:cNvPr>
          <p:cNvCxnSpPr>
            <a:cxnSpLocks/>
          </p:cNvCxnSpPr>
          <p:nvPr/>
        </p:nvCxnSpPr>
        <p:spPr>
          <a:xfrm flipV="1">
            <a:off x="3532094" y="4890765"/>
            <a:ext cx="2474258" cy="1034906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1739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5AE9DD-2B96-41BA-9C87-7D3FEAB511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/>
          <a:lstStyle/>
          <a:p>
            <a:r>
              <a:rPr lang="fr-FR"/>
              <a:t>Les ressources</a:t>
            </a:r>
            <a:endParaRPr lang="fr-FR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12982BA8-4A97-4F32-9303-F627B4122AC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625" t="57222" r="61719" b="11667"/>
          <a:stretch/>
        </p:blipFill>
        <p:spPr>
          <a:xfrm>
            <a:off x="323850" y="2362199"/>
            <a:ext cx="4976814" cy="2667001"/>
          </a:xfrm>
          <a:prstGeom prst="rect">
            <a:avLst/>
          </a:prstGeom>
        </p:spPr>
      </p:pic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B2F9E182-2B1D-441B-964D-A623180BAAAD}"/>
              </a:ext>
            </a:extLst>
          </p:cNvPr>
          <p:cNvSpPr/>
          <p:nvPr/>
        </p:nvSpPr>
        <p:spPr>
          <a:xfrm>
            <a:off x="6372964" y="2070969"/>
            <a:ext cx="5697256" cy="135803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’objectif sera de vérifier si l’entreprise dispose des ressources financière nécessaires pour financer sa première année d’activité , elle disposera de 3 ressources</a:t>
            </a:r>
          </a:p>
        </p:txBody>
      </p:sp>
      <p:sp>
        <p:nvSpPr>
          <p:cNvPr id="14" name="Rectangle : coins arrondis 13">
            <a:extLst>
              <a:ext uri="{FF2B5EF4-FFF2-40B4-BE49-F238E27FC236}">
                <a16:creationId xmlns:a16="http://schemas.microsoft.com/office/drawing/2014/main" id="{0025287B-FF79-4E44-8253-8441D996203E}"/>
              </a:ext>
            </a:extLst>
          </p:cNvPr>
          <p:cNvSpPr/>
          <p:nvPr/>
        </p:nvSpPr>
        <p:spPr>
          <a:xfrm>
            <a:off x="6372963" y="3553447"/>
            <a:ext cx="5697255" cy="7501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s’agit des apports effectués par les associés lors de la création de la société</a:t>
            </a:r>
          </a:p>
        </p:txBody>
      </p:sp>
      <p:sp>
        <p:nvSpPr>
          <p:cNvPr id="16" name="Rectangle : coins arrondis 15">
            <a:extLst>
              <a:ext uri="{FF2B5EF4-FFF2-40B4-BE49-F238E27FC236}">
                <a16:creationId xmlns:a16="http://schemas.microsoft.com/office/drawing/2014/main" id="{91583497-0D3D-447E-988D-1C14B7BBB82E}"/>
              </a:ext>
            </a:extLst>
          </p:cNvPr>
          <p:cNvSpPr/>
          <p:nvPr/>
        </p:nvSpPr>
        <p:spPr>
          <a:xfrm>
            <a:off x="6372963" y="4441374"/>
            <a:ext cx="5697255" cy="119756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 vos ressources financières ( Capital + Capacité Autofinancement) ne sont pas suffisantes, l’emprunt consistera votre variable d’ajustement</a:t>
            </a:r>
          </a:p>
        </p:txBody>
      </p:sp>
      <p:sp>
        <p:nvSpPr>
          <p:cNvPr id="18" name="Rectangle : coins arrondis 17">
            <a:extLst>
              <a:ext uri="{FF2B5EF4-FFF2-40B4-BE49-F238E27FC236}">
                <a16:creationId xmlns:a16="http://schemas.microsoft.com/office/drawing/2014/main" id="{AA640E58-21F2-414A-8480-FFB0EF2F26FE}"/>
              </a:ext>
            </a:extLst>
          </p:cNvPr>
          <p:cNvSpPr/>
          <p:nvPr/>
        </p:nvSpPr>
        <p:spPr>
          <a:xfrm>
            <a:off x="6372225" y="5691276"/>
            <a:ext cx="5697255" cy="107610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Profit généré par l’entreprise 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sur sa première année d’activité ( A partir du compte de résultat)</a:t>
            </a:r>
          </a:p>
          <a:p>
            <a:pPr algn="ctr"/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Résultat Net + Dotation aux amortissements</a:t>
            </a:r>
          </a:p>
        </p:txBody>
      </p:sp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5E90670A-B010-422A-9DE5-6986A3F1D416}"/>
              </a:ext>
            </a:extLst>
          </p:cNvPr>
          <p:cNvCxnSpPr>
            <a:cxnSpLocks/>
          </p:cNvCxnSpPr>
          <p:nvPr/>
        </p:nvCxnSpPr>
        <p:spPr>
          <a:xfrm>
            <a:off x="1878904" y="2567342"/>
            <a:ext cx="4658889" cy="10749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>
            <a:extLst>
              <a:ext uri="{FF2B5EF4-FFF2-40B4-BE49-F238E27FC236}">
                <a16:creationId xmlns:a16="http://schemas.microsoft.com/office/drawing/2014/main" id="{5CA320A5-E6C4-4347-B40A-B29A9CD0F2B7}"/>
              </a:ext>
            </a:extLst>
          </p:cNvPr>
          <p:cNvCxnSpPr>
            <a:cxnSpLocks/>
          </p:cNvCxnSpPr>
          <p:nvPr/>
        </p:nvCxnSpPr>
        <p:spPr>
          <a:xfrm>
            <a:off x="1115568" y="2879983"/>
            <a:ext cx="5422225" cy="991605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>
            <a:extLst>
              <a:ext uri="{FF2B5EF4-FFF2-40B4-BE49-F238E27FC236}">
                <a16:creationId xmlns:a16="http://schemas.microsoft.com/office/drawing/2014/main" id="{CEAE9507-1376-433A-A468-B55422B6F902}"/>
              </a:ext>
            </a:extLst>
          </p:cNvPr>
          <p:cNvCxnSpPr>
            <a:cxnSpLocks/>
          </p:cNvCxnSpPr>
          <p:nvPr/>
        </p:nvCxnSpPr>
        <p:spPr>
          <a:xfrm>
            <a:off x="2680570" y="3304553"/>
            <a:ext cx="3857223" cy="1949835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>
            <a:extLst>
              <a:ext uri="{FF2B5EF4-FFF2-40B4-BE49-F238E27FC236}">
                <a16:creationId xmlns:a16="http://schemas.microsoft.com/office/drawing/2014/main" id="{8F9160C5-BF9D-479F-A662-C7360E330B6F}"/>
              </a:ext>
            </a:extLst>
          </p:cNvPr>
          <p:cNvCxnSpPr>
            <a:cxnSpLocks/>
          </p:cNvCxnSpPr>
          <p:nvPr/>
        </p:nvCxnSpPr>
        <p:spPr>
          <a:xfrm>
            <a:off x="3031299" y="3705477"/>
            <a:ext cx="3340926" cy="2603883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 : coins arrondis 24">
            <a:extLst>
              <a:ext uri="{FF2B5EF4-FFF2-40B4-BE49-F238E27FC236}">
                <a16:creationId xmlns:a16="http://schemas.microsoft.com/office/drawing/2014/main" id="{2C9CC3D6-94B3-4965-AA25-1A8B4581684C}"/>
              </a:ext>
            </a:extLst>
          </p:cNvPr>
          <p:cNvSpPr/>
          <p:nvPr/>
        </p:nvSpPr>
        <p:spPr>
          <a:xfrm>
            <a:off x="269287" y="5181230"/>
            <a:ext cx="3651359" cy="14558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Solde ( Ressources – Besoins)</a:t>
            </a:r>
          </a:p>
          <a:p>
            <a:pPr algn="ctr"/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&gt;0</a:t>
            </a:r>
          </a:p>
          <a:p>
            <a:pPr algn="ctr"/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Montant à reporter en « disponibilités » dans le bilan</a:t>
            </a:r>
          </a:p>
        </p:txBody>
      </p:sp>
      <p:cxnSp>
        <p:nvCxnSpPr>
          <p:cNvPr id="26" name="Connecteur droit 25">
            <a:extLst>
              <a:ext uri="{FF2B5EF4-FFF2-40B4-BE49-F238E27FC236}">
                <a16:creationId xmlns:a16="http://schemas.microsoft.com/office/drawing/2014/main" id="{E9A8CACE-0656-4495-8115-593E197217F4}"/>
              </a:ext>
            </a:extLst>
          </p:cNvPr>
          <p:cNvCxnSpPr>
            <a:cxnSpLocks/>
          </p:cNvCxnSpPr>
          <p:nvPr/>
        </p:nvCxnSpPr>
        <p:spPr>
          <a:xfrm flipH="1" flipV="1">
            <a:off x="3194137" y="4448202"/>
            <a:ext cx="363255" cy="87601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3605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 animBg="1"/>
      <p:bldP spid="16" grpId="0" animBg="1"/>
      <p:bldP spid="18" grpId="0" animBg="1"/>
      <p:bldP spid="25" grpId="0" animBg="1"/>
    </p:bldLst>
  </p:timing>
</p:sld>
</file>

<file path=ppt/theme/theme1.xml><?xml version="1.0" encoding="utf-8"?>
<a:theme xmlns:a="http://schemas.openxmlformats.org/drawingml/2006/main" name="AccentBoxVTI">
  <a:themeElements>
    <a:clrScheme name="AnalogousFromRegularSeedLeftStep">
      <a:dk1>
        <a:srgbClr val="000000"/>
      </a:dk1>
      <a:lt1>
        <a:srgbClr val="FFFFFF"/>
      </a:lt1>
      <a:dk2>
        <a:srgbClr val="41242A"/>
      </a:dk2>
      <a:lt2>
        <a:srgbClr val="E4E2E8"/>
      </a:lt2>
      <a:accent1>
        <a:srgbClr val="81AF26"/>
      </a:accent1>
      <a:accent2>
        <a:srgbClr val="AFA21A"/>
      </a:accent2>
      <a:accent3>
        <a:srgbClr val="E08830"/>
      </a:accent3>
      <a:accent4>
        <a:srgbClr val="CE2D1E"/>
      </a:accent4>
      <a:accent5>
        <a:srgbClr val="E0306B"/>
      </a:accent5>
      <a:accent6>
        <a:srgbClr val="CE1EA2"/>
      </a:accent6>
      <a:hlink>
        <a:srgbClr val="8663CB"/>
      </a:hlink>
      <a:folHlink>
        <a:srgbClr val="7F7F7F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156</Words>
  <Application>Microsoft Office PowerPoint</Application>
  <PresentationFormat>Grand écran</PresentationFormat>
  <Paragraphs>15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Avenir Next LT Pro</vt:lpstr>
      <vt:lpstr>Calibri</vt:lpstr>
      <vt:lpstr>AccentBoxVTI</vt:lpstr>
      <vt:lpstr>Le plan de financement </vt:lpstr>
      <vt:lpstr>Les besoins</vt:lpstr>
      <vt:lpstr>Les ressources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Dossier financier</dc:title>
  <dc:creator>REMI DESCOTES</dc:creator>
  <cp:lastModifiedBy>REMI DESCOTES</cp:lastModifiedBy>
  <cp:revision>30</cp:revision>
  <dcterms:created xsi:type="dcterms:W3CDTF">2019-12-18T08:55:56Z</dcterms:created>
  <dcterms:modified xsi:type="dcterms:W3CDTF">2019-12-20T09:40:10Z</dcterms:modified>
</cp:coreProperties>
</file>